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FC24140-E9F3-4C92-BFDC-AFA7E62196B6}">
  <a:tblStyle styleId="{7FC24140-E9F3-4C92-BFDC-AFA7E62196B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1cd2e0297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1cd2e029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1" Type="http://schemas.openxmlformats.org/officeDocument/2006/relationships/hyperlink" Target="https://docs.google.com/presentation/d/14iZ4XKhJV-8AdUPCgIg9LS9TCstlmJXaxgtPfX4Ho3c/view" TargetMode="External"/><Relationship Id="rId10" Type="http://schemas.openxmlformats.org/officeDocument/2006/relationships/hyperlink" Target="https://docs.google.com/presentation/d/1Q5vUCDlsZbpf1jRwhutoIy3sb2yducO8EOGJD1BE8pM/view" TargetMode="External"/><Relationship Id="rId12" Type="http://schemas.openxmlformats.org/officeDocument/2006/relationships/hyperlink" Target="https://docs.google.com/presentation/d/1Mi-jDBr2OtKOcVYC9xrJ5YCLZnsrp918GiP71hqe3ks/view" TargetMode="External"/><Relationship Id="rId9" Type="http://schemas.openxmlformats.org/officeDocument/2006/relationships/hyperlink" Target="https://docs.google.com/presentation/d/1hcBk4Gv5SVMZ6Guh2bEzPrSEiYqwpidMSEDJJUXnByg/view" TargetMode="External"/><Relationship Id="rId5" Type="http://schemas.openxmlformats.org/officeDocument/2006/relationships/hyperlink" Target="https://docs.google.com/presentation/d/1Q5vUCDlsZbpf1jRwhutoIy3sb2yducO8EOGJD1BE8pM/view" TargetMode="External"/><Relationship Id="rId6" Type="http://schemas.openxmlformats.org/officeDocument/2006/relationships/hyperlink" Target="https://docs.google.com/presentation/d/14iZ4XKhJV-8AdUPCgIg9LS9TCstlmJXaxgtPfX4Ho3c/view" TargetMode="External"/><Relationship Id="rId7" Type="http://schemas.openxmlformats.org/officeDocument/2006/relationships/hyperlink" Target="https://docs.google.com/presentation/d/1Mi-jDBr2OtKOcVYC9xrJ5YCLZnsrp918GiP71hqe3ks/view" TargetMode="External"/><Relationship Id="rId8" Type="http://schemas.openxmlformats.org/officeDocument/2006/relationships/hyperlink" Target="https://docs.google.com/presentation/d/1S2OiMXeW9nyCHDsCDBiehXoTmhCuMyyzNU57urF38fI/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{7FC24140-E9F3-4C92-BFDC-AFA7E62196B6}</a:tableStyleId>
              </a:tblPr>
              <a:tblGrid>
                <a:gridCol w="1633350"/>
                <a:gridCol w="4045800"/>
                <a:gridCol w="3669725"/>
              </a:tblGrid>
              <a:tr h="2937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2: Women in Feudal Japan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30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did Tokugawa social and legal structures limit women’s roles and how did women exert agency in spite of these challenges?</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28200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870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Women in Feudal Japan Presentation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Women in Feudal Japan Student Worksheet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230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Samurai</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Video Reflection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8460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3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Today’s lesson concentrates on the various roles and depictions of women in feudal Japan. Use the </a:t>
                      </a:r>
                      <a:r>
                        <a:rPr lang="en" sz="1200" u="sng">
                          <a:solidFill>
                            <a:schemeClr val="hlink"/>
                          </a:solidFill>
                          <a:latin typeface="Inter"/>
                          <a:ea typeface="Inter"/>
                          <a:cs typeface="Inter"/>
                          <a:sym typeface="Inter"/>
                          <a:hlinkClick r:id="rId11"/>
                        </a:rPr>
                        <a:t>Women in Feudal Japan Presentation</a:t>
                      </a:r>
                      <a:r>
                        <a:rPr lang="en" sz="1200">
                          <a:solidFill>
                            <a:schemeClr val="dk1"/>
                          </a:solidFill>
                          <a:latin typeface="Inter"/>
                          <a:ea typeface="Inter"/>
                          <a:cs typeface="Inter"/>
                          <a:sym typeface="Inter"/>
                        </a:rPr>
                        <a:t> (slides 1-3) to introduce the supporting question and focus historical thinking skill for the lesson. Then direct students through an introduction to the process of analyzing images. Collectively, complete an example, using an image of Tomoe Gozen, found in the </a:t>
                      </a:r>
                      <a:r>
                        <a:rPr lang="en" sz="1200" u="sng">
                          <a:solidFill>
                            <a:schemeClr val="hlink"/>
                          </a:solidFill>
                          <a:latin typeface="Inter"/>
                          <a:ea typeface="Inter"/>
                          <a:cs typeface="Inter"/>
                          <a:sym typeface="Inter"/>
                          <a:hlinkClick r:id="rId12"/>
                        </a:rPr>
                        <a:t>Women in Feudal Japan Student Worksheet</a:t>
                      </a:r>
                      <a:r>
                        <a:rPr lang="en" sz="1200">
                          <a:solidFill>
                            <a:schemeClr val="dk1"/>
                          </a:solidFill>
                          <a:latin typeface="Inter"/>
                          <a:ea typeface="Inter"/>
                          <a:cs typeface="Inter"/>
                          <a:sym typeface="Inter"/>
                        </a:rPr>
                        <a:t> (pages 1-2).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64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Display </a:t>
                      </a:r>
                      <a:r>
                        <a:rPr lang="en" sz="1200">
                          <a:latin typeface="Inter"/>
                          <a:ea typeface="Inter"/>
                          <a:cs typeface="Inter"/>
                          <a:sym typeface="Inter"/>
                        </a:rPr>
                        <a:t>Women in Feudal Japan</a:t>
                      </a:r>
                      <a:r>
                        <a:rPr lang="en" sz="1200">
                          <a:solidFill>
                            <a:srgbClr val="000000"/>
                          </a:solidFill>
                          <a:latin typeface="Inter"/>
                          <a:ea typeface="Inter"/>
                          <a:cs typeface="Inter"/>
                          <a:sym typeface="Inter"/>
                        </a:rPr>
                        <a:t> Presentation</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the 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Facilitate image analysis using worksheet pages 1-2</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Participate in class analysis of</a:t>
                      </a:r>
                      <a:r>
                        <a:rPr lang="en" sz="1200">
                          <a:latin typeface="Inter"/>
                          <a:ea typeface="Inter"/>
                          <a:cs typeface="Inter"/>
                          <a:sym typeface="Inter"/>
                        </a:rPr>
                        <a:t> first image in student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Empire-Building in Afro-Eurasia</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(120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658325"/>
          <a:ext cx="3000000" cy="3000000"/>
        </p:xfrm>
        <a:graphic>
          <a:graphicData uri="http://schemas.openxmlformats.org/drawingml/2006/table">
            <a:tbl>
              <a:tblPr>
                <a:noFill/>
                <a:tableStyleId>{7FC24140-E9F3-4C92-BFDC-AFA7E62196B6}</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2: Women in Feudal Japan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then utilize the protocol the practiced to analyze four images from the National Museum of Asian Art. Students will analyze each of the images and record their answers to the analysis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digital access to student worksheet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Alternatively, present the images in the front for larger, collective viewing</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Facilitate analysis of four </a:t>
                      </a:r>
                      <a:r>
                        <a:rPr lang="en" sz="1200">
                          <a:latin typeface="Inter"/>
                          <a:ea typeface="Inter"/>
                          <a:cs typeface="Inter"/>
                          <a:sym typeface="Inter"/>
                        </a:rPr>
                        <a:t>images</a:t>
                      </a:r>
                      <a:r>
                        <a:rPr lang="en" sz="1200">
                          <a:solidFill>
                            <a:srgbClr val="000000"/>
                          </a:solidFill>
                          <a:latin typeface="Inter"/>
                          <a:ea typeface="Inter"/>
                          <a:cs typeface="Inter"/>
                          <a:sym typeface="Inter"/>
                        </a:rPr>
                        <a:t> using probing questions and checks for understanding</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Observe and analyze the four </a:t>
                      </a:r>
                      <a:r>
                        <a:rPr lang="en" sz="1200">
                          <a:latin typeface="Inter"/>
                          <a:ea typeface="Inter"/>
                          <a:cs typeface="Inter"/>
                          <a:sym typeface="Inter"/>
                        </a:rPr>
                        <a:t>images depicting perspectives and roles of women</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analysis questions for each of the image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462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conduct document analysis on a excerpt written by an 17th century Japanese philosopher, examining the role of women in feudal Japan. Students will complete the THINKS Graphic Organizer after reading the source.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pages 2 and 3 or the Thinking Nation Platform</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 support through guided questions and reading the source aloud</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Consider following the following THINKS protocol: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solidFill>
                            <a:srgbClr val="231F20"/>
                          </a:solidFill>
                          <a:latin typeface="Inter"/>
                          <a:ea typeface="Inter"/>
                          <a:cs typeface="Inter"/>
                          <a:sym typeface="Inter"/>
                        </a:rPr>
                        <a:t>Before reading, what does the Source Information tell us? (T,H,K) What other information would we need to be able to answer these questions?</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Char char="●"/>
                      </a:pPr>
                      <a:r>
                        <a:rPr lang="en" sz="1200">
                          <a:solidFill>
                            <a:srgbClr val="231F20"/>
                          </a:solidFill>
                          <a:latin typeface="Inter"/>
                          <a:ea typeface="Inter"/>
                          <a:cs typeface="Inter"/>
                          <a:sym typeface="Inter"/>
                        </a:rPr>
                        <a:t>After the first reading, what is the main idea of the document? (I,K,S) What parts were confusing or unclear? (N)</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Char char="●"/>
                      </a:pPr>
                      <a:r>
                        <a:rPr lang="en" sz="1200">
                          <a:solidFill>
                            <a:srgbClr val="231F20"/>
                          </a:solidFill>
                          <a:latin typeface="Inter"/>
                          <a:ea typeface="Inter"/>
                          <a:cs typeface="Inter"/>
                          <a:sym typeface="Inter"/>
                        </a:rPr>
                        <a:t>After the second reading, did any new information or ideas stand out or become clearer? (T,H,I,N,K) How does this document help us to study the past? (S)</a:t>
                      </a:r>
                      <a:endParaRPr sz="1200">
                        <a:solidFill>
                          <a:srgbClr val="231F2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t>
                      </a:r>
                      <a:r>
                        <a:rPr lang="en" sz="1200">
                          <a:latin typeface="Inter"/>
                          <a:ea typeface="Inter"/>
                          <a:cs typeface="Inter"/>
                          <a:sym typeface="Inter"/>
                        </a:rPr>
                        <a:t>the excerpt from the Kebra Nagast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clarifying questions if needed</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questions on THINKS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Empire-Building in Afro-Eurasia :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{7FC24140-E9F3-4C92-BFDC-AFA7E62196B6}</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2: Women in Feudal Japan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summarize their understanding of the perceptions and roles of women in feudal Japan using a Comparison Graphic Organizer (page 6 of student worksheet). Students will determine similarities and differences between two of the images viewed during the lesson. It is recommended to have students work in partners to complete.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28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 6 and provide instructions</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Determine partners</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If time allows, lead an informal discussion to discuss similarities and differences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clarifying questions, if necessary.</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Make comparisons</a:t>
                      </a:r>
                      <a:r>
                        <a:rPr lang="en" sz="1200">
                          <a:solidFill>
                            <a:srgbClr val="000000"/>
                          </a:solidFill>
                          <a:latin typeface="Inter"/>
                          <a:ea typeface="Inter"/>
                          <a:cs typeface="Inter"/>
                          <a:sym typeface="Inter"/>
                        </a:rPr>
                        <a:t> using the 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288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2.28 Analyze the factors that led to the expansion and consolidation of the Tokugawa Shogunate in Japan, and evaluate the role of social hierarchy, centralized bureaucracy and isolationism in centralizing and maintaining power.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2.34 Compare the ways in which women exercised power during the 16th, 17th and 18th centuries within different empires.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Empire-Building in Afro-Eurasia</a:t>
            </a:r>
            <a:r>
              <a:rPr lang="en" sz="1800">
                <a:solidFill>
                  <a:schemeClr val="dk1"/>
                </a:solidFill>
                <a:latin typeface="Plus Jakarta Sans Medium"/>
                <a:ea typeface="Plus Jakarta Sans Medium"/>
                <a:cs typeface="Plus Jakarta Sans Medium"/>
                <a:sym typeface="Plus Jakarta Sans Medium"/>
              </a:rPr>
              <a:t> :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